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81" r:id="rId3"/>
    <p:sldId id="282" r:id="rId4"/>
    <p:sldId id="264" r:id="rId5"/>
    <p:sldId id="295" r:id="rId6"/>
    <p:sldId id="257" r:id="rId7"/>
    <p:sldId id="262" r:id="rId8"/>
    <p:sldId id="277" r:id="rId9"/>
    <p:sldId id="261" r:id="rId10"/>
    <p:sldId id="260" r:id="rId11"/>
    <p:sldId id="285" r:id="rId12"/>
    <p:sldId id="259" r:id="rId13"/>
    <p:sldId id="288" r:id="rId14"/>
    <p:sldId id="258" r:id="rId15"/>
    <p:sldId id="272" r:id="rId16"/>
    <p:sldId id="265" r:id="rId17"/>
    <p:sldId id="266" r:id="rId18"/>
    <p:sldId id="273" r:id="rId19"/>
    <p:sldId id="283" r:id="rId20"/>
    <p:sldId id="274" r:id="rId21"/>
    <p:sldId id="268" r:id="rId22"/>
    <p:sldId id="276" r:id="rId23"/>
    <p:sldId id="289" r:id="rId24"/>
    <p:sldId id="290" r:id="rId25"/>
    <p:sldId id="291" r:id="rId26"/>
    <p:sldId id="269" r:id="rId27"/>
    <p:sldId id="279" r:id="rId28"/>
    <p:sldId id="270" r:id="rId29"/>
    <p:sldId id="271" r:id="rId30"/>
    <p:sldId id="292" r:id="rId31"/>
    <p:sldId id="296" r:id="rId32"/>
    <p:sldId id="286" r:id="rId33"/>
    <p:sldId id="294" r:id="rId34"/>
    <p:sldId id="297" r:id="rId35"/>
    <p:sldId id="287" r:id="rId36"/>
    <p:sldId id="293" r:id="rId37"/>
    <p:sldId id="280" r:id="rId38"/>
    <p:sldId id="27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>
        <p:scale>
          <a:sx n="66" d="100"/>
          <a:sy n="66" d="100"/>
        </p:scale>
        <p:origin x="-1520" y="-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94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1192459" cy="1166798"/>
          </a:xfrm>
        </p:spPr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NYSATA logo sea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85" y="134708"/>
            <a:ext cx="1320460" cy="1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NYSATA logo sea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85" y="134708"/>
            <a:ext cx="1320460" cy="1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9B0B667-AF13-4EE9-B4A0-A77DE8D27F7C}" type="datetimeFigureOut">
              <a:rPr lang="en-US" smtClean="0"/>
              <a:pPr/>
              <a:t>12/11/16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C2EEA-92CE-4FD0-AEA2-760F32E58F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00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939" y="580902"/>
            <a:ext cx="8825658" cy="3329581"/>
          </a:xfrm>
        </p:spPr>
        <p:txBody>
          <a:bodyPr/>
          <a:lstStyle/>
          <a:p>
            <a:r>
              <a:rPr lang="en-US" dirty="0"/>
              <a:t>NYSATA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40 </a:t>
            </a:r>
            <a:r>
              <a:rPr lang="en-US" dirty="0"/>
              <a:t>Year Anniversary &amp; Hall of Fame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6, 2016</a:t>
            </a:r>
          </a:p>
          <a:p>
            <a:r>
              <a:rPr lang="en-US" dirty="0" smtClean="0"/>
              <a:t>State university of new york at Cortland </a:t>
            </a:r>
            <a:endParaRPr lang="en-US" dirty="0"/>
          </a:p>
        </p:txBody>
      </p:sp>
      <p:pic>
        <p:nvPicPr>
          <p:cNvPr id="4" name="Picture 3" descr="Image result for first annual new york state athletic trainers association meet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6648" y="3565986"/>
            <a:ext cx="3475351" cy="329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 for </a:t>
            </a:r>
            <a:r>
              <a:rPr lang="en-US" dirty="0" smtClean="0"/>
              <a:t>NYS Regulation </a:t>
            </a:r>
            <a:r>
              <a:rPr lang="en-US" dirty="0"/>
              <a:t>of </a:t>
            </a:r>
            <a:r>
              <a:rPr lang="en-US" dirty="0" smtClean="0"/>
              <a:t>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In 1976 NATA president, Frank George sent a letter to the NATA’s general membership encouraging individual states to seek licensure</a:t>
            </a:r>
          </a:p>
          <a:p>
            <a:endParaRPr lang="en-US" sz="2800" dirty="0"/>
          </a:p>
          <a:p>
            <a:r>
              <a:rPr lang="en-US" sz="2800" dirty="0"/>
              <a:t>Model legislation from NATA was sent to the licensure committee </a:t>
            </a:r>
          </a:p>
          <a:p>
            <a:endParaRPr lang="en-US" sz="2800" dirty="0"/>
          </a:p>
          <a:p>
            <a:r>
              <a:rPr lang="en-US" sz="2800" dirty="0"/>
              <a:t>The committee worked hard on strategies to move towards state regulation of athletic trainers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7897" y="294779"/>
            <a:ext cx="4645400" cy="61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1816" y="1603821"/>
            <a:ext cx="4396341" cy="42002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1976 </a:t>
            </a:r>
          </a:p>
          <a:p>
            <a:pPr marL="0" indent="0" algn="ctr">
              <a:buNone/>
            </a:pPr>
            <a:r>
              <a:rPr lang="en-US" sz="4000" dirty="0" smtClean="0"/>
              <a:t>Letter </a:t>
            </a:r>
            <a:r>
              <a:rPr lang="en-US" sz="4000" dirty="0"/>
              <a:t>From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NATA </a:t>
            </a:r>
            <a:r>
              <a:rPr lang="en-US" sz="4000" dirty="0"/>
              <a:t>President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Frank </a:t>
            </a:r>
            <a:r>
              <a:rPr lang="en-US" sz="4000" dirty="0"/>
              <a:t>George</a:t>
            </a:r>
          </a:p>
        </p:txBody>
      </p:sp>
      <p:pic>
        <p:nvPicPr>
          <p:cNvPr id="6" name="Picture 5" descr="NYSATA logo se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85" y="134708"/>
            <a:ext cx="1320460" cy="1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 for </a:t>
            </a:r>
            <a:r>
              <a:rPr lang="en-US" dirty="0" smtClean="0"/>
              <a:t>NYS Regulation </a:t>
            </a:r>
            <a:r>
              <a:rPr lang="en-US" dirty="0"/>
              <a:t>of </a:t>
            </a:r>
            <a:r>
              <a:rPr lang="en-US" dirty="0" smtClean="0"/>
              <a:t>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1977 hired Syracuse </a:t>
            </a:r>
            <a:r>
              <a:rPr lang="en-US" sz="2400" dirty="0"/>
              <a:t>based law firm </a:t>
            </a:r>
            <a:endParaRPr lang="en-US" sz="2400" dirty="0" smtClean="0"/>
          </a:p>
          <a:p>
            <a:pPr lvl="1"/>
            <a:r>
              <a:rPr lang="en-US" sz="2000" dirty="0" smtClean="0"/>
              <a:t>to </a:t>
            </a:r>
            <a:r>
              <a:rPr lang="en-US" sz="2000" dirty="0"/>
              <a:t>advise NYSATA </a:t>
            </a:r>
            <a:r>
              <a:rPr lang="en-US" sz="2000" dirty="0" smtClean="0"/>
              <a:t>in legislative </a:t>
            </a:r>
            <a:r>
              <a:rPr lang="en-US" sz="2000" dirty="0"/>
              <a:t>efforts toward introducing a licensure bill </a:t>
            </a:r>
          </a:p>
          <a:p>
            <a:endParaRPr lang="en-US" sz="2400" dirty="0"/>
          </a:p>
          <a:p>
            <a:r>
              <a:rPr lang="en-US" sz="2400" dirty="0" smtClean="0"/>
              <a:t>Assessment $25: 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ll </a:t>
            </a:r>
            <a:r>
              <a:rPr lang="en-US" sz="2000" dirty="0"/>
              <a:t>members </a:t>
            </a:r>
            <a:r>
              <a:rPr lang="en-US" sz="2000" dirty="0" smtClean="0"/>
              <a:t>were assessed </a:t>
            </a:r>
            <a:r>
              <a:rPr lang="en-US" sz="2000" dirty="0"/>
              <a:t>$25 </a:t>
            </a:r>
            <a:r>
              <a:rPr lang="en-US" sz="2000" dirty="0" smtClean="0"/>
              <a:t>(due January </a:t>
            </a:r>
            <a:r>
              <a:rPr lang="en-US" sz="2000" dirty="0"/>
              <a:t>1, </a:t>
            </a:r>
            <a:r>
              <a:rPr lang="en-US" sz="2000" dirty="0" smtClean="0"/>
              <a:t>1978) </a:t>
            </a:r>
            <a:r>
              <a:rPr lang="en-US" sz="2000" dirty="0"/>
              <a:t>to help cover legal costs for the bill.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Picture of the bill of legal fees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372" y="1959428"/>
            <a:ext cx="6156602" cy="454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YSATA logo se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85" y="134708"/>
            <a:ext cx="1320460" cy="1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 for </a:t>
            </a:r>
            <a:r>
              <a:rPr lang="en-US" dirty="0" smtClean="0"/>
              <a:t>NYS Regulation </a:t>
            </a:r>
            <a:r>
              <a:rPr lang="en-US" dirty="0"/>
              <a:t>of </a:t>
            </a:r>
            <a:r>
              <a:rPr lang="en-US" dirty="0" smtClean="0"/>
              <a:t>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8587653" cy="4195763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1978 Legislative Session</a:t>
            </a:r>
          </a:p>
          <a:p>
            <a:pPr lvl="1"/>
            <a:r>
              <a:rPr lang="en-US" sz="3000" dirty="0" smtClean="0"/>
              <a:t> </a:t>
            </a:r>
            <a:r>
              <a:rPr lang="en-US" sz="2800" dirty="0" smtClean="0"/>
              <a:t>Extensive lobbying </a:t>
            </a:r>
          </a:p>
          <a:p>
            <a:pPr lvl="1"/>
            <a:r>
              <a:rPr lang="en-US" sz="2400" dirty="0" smtClean="0"/>
              <a:t>assessment fees collected but did not cover all legal fees</a:t>
            </a:r>
          </a:p>
          <a:p>
            <a:endParaRPr lang="en-US" sz="3200" dirty="0" smtClean="0"/>
          </a:p>
          <a:p>
            <a:r>
              <a:rPr lang="en-US" sz="3200" dirty="0" smtClean="0"/>
              <a:t>January 1979</a:t>
            </a:r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egal debt incurred </a:t>
            </a:r>
            <a:r>
              <a:rPr lang="en-US" sz="2400" dirty="0"/>
              <a:t>by </a:t>
            </a:r>
            <a:r>
              <a:rPr lang="en-US" sz="2400" dirty="0" smtClean="0"/>
              <a:t>NYSATA</a:t>
            </a:r>
          </a:p>
          <a:p>
            <a:pPr lvl="1"/>
            <a:r>
              <a:rPr lang="en-US" sz="2400" dirty="0" smtClean="0"/>
              <a:t>NYSATA </a:t>
            </a:r>
            <a:r>
              <a:rPr lang="en-US" sz="2400" dirty="0"/>
              <a:t>asked the firm to cease </a:t>
            </a:r>
            <a:r>
              <a:rPr lang="en-US" sz="2400" dirty="0" smtClean="0"/>
              <a:t>efforts</a:t>
            </a:r>
            <a:endParaRPr lang="en-US" sz="2400" dirty="0"/>
          </a:p>
          <a:p>
            <a:pPr lvl="1"/>
            <a:endParaRPr lang="en-US" dirty="0"/>
          </a:p>
        </p:txBody>
      </p:sp>
      <p:pic>
        <p:nvPicPr>
          <p:cNvPr id="6" name="Picture 5" descr="NYSATA logo se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85" y="134708"/>
            <a:ext cx="1320460" cy="1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 for </a:t>
            </a:r>
            <a:r>
              <a:rPr lang="en-US" dirty="0" smtClean="0"/>
              <a:t>NYS Regulation </a:t>
            </a:r>
            <a:r>
              <a:rPr lang="en-US" dirty="0"/>
              <a:t>of </a:t>
            </a:r>
            <a:r>
              <a:rPr lang="en-US" dirty="0" smtClean="0"/>
              <a:t>ATs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722" y="2052918"/>
            <a:ext cx="10282515" cy="447022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Initial </a:t>
            </a:r>
            <a:r>
              <a:rPr lang="en-US" sz="3200" dirty="0" smtClean="0"/>
              <a:t>Bill </a:t>
            </a:r>
            <a:r>
              <a:rPr lang="en-US" sz="3200" dirty="0"/>
              <a:t>introduced in April 1978:</a:t>
            </a:r>
          </a:p>
          <a:p>
            <a:pPr lvl="1"/>
            <a:r>
              <a:rPr lang="en-US" sz="2800" dirty="0" smtClean="0"/>
              <a:t>Proposed </a:t>
            </a:r>
            <a:r>
              <a:rPr lang="en-US" sz="2800" dirty="0"/>
              <a:t>Definition of Athletic Training: </a:t>
            </a:r>
          </a:p>
          <a:p>
            <a:pPr lvl="2"/>
            <a:r>
              <a:rPr lang="en-US" sz="2400" dirty="0"/>
              <a:t>“Practice of Athletic Training is defined as the use of various techniques of an </a:t>
            </a:r>
            <a:r>
              <a:rPr lang="en-US" sz="2400" b="1" dirty="0"/>
              <a:t>employee of an education institution</a:t>
            </a:r>
            <a:r>
              <a:rPr lang="en-US" sz="2400" dirty="0"/>
              <a:t>, a professional athletic organization as determined by the commissioner upon </a:t>
            </a:r>
            <a:r>
              <a:rPr lang="en-US" sz="2400" b="1" dirty="0"/>
              <a:t>the supervision of a physician </a:t>
            </a:r>
            <a:r>
              <a:rPr lang="en-US" sz="2400" dirty="0"/>
              <a:t>to: prevent athletic injury from occurring; provide initial care of an athletic injury; provide support for an athletic injury; perform tests and measurements as an aid in the evaluation of an athletic injury; apply physical modalities such as heat, light, cold, air, water, electricity, sound, massage, therapeutic exercise and their use for the effective treatment and rehabilitation of an athletic injury”</a:t>
            </a:r>
          </a:p>
        </p:txBody>
      </p:sp>
    </p:spTree>
    <p:extLst>
      <p:ext uri="{BB962C8B-B14F-4D97-AF65-F5344CB8AC3E}">
        <p14:creationId xmlns:p14="http://schemas.microsoft.com/office/powerpoint/2010/main" val="32172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 for </a:t>
            </a:r>
            <a:r>
              <a:rPr lang="en-US" dirty="0" smtClean="0"/>
              <a:t>NYS Regulation </a:t>
            </a:r>
            <a:r>
              <a:rPr lang="en-US" dirty="0"/>
              <a:t>of </a:t>
            </a:r>
            <a:r>
              <a:rPr lang="en-US" dirty="0" smtClean="0"/>
              <a:t>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Limited legislative support:</a:t>
            </a:r>
          </a:p>
          <a:p>
            <a:pPr lvl="1"/>
            <a:r>
              <a:rPr lang="en-US" sz="2400" dirty="0" smtClean="0"/>
              <a:t>Due </a:t>
            </a:r>
            <a:r>
              <a:rPr lang="en-US" sz="2400" dirty="0"/>
              <a:t>to small number of the NYSATA members </a:t>
            </a:r>
            <a:endParaRPr lang="en-US" sz="2400" dirty="0" smtClean="0"/>
          </a:p>
          <a:p>
            <a:pPr lvl="1"/>
            <a:r>
              <a:rPr lang="en-US" sz="2400" dirty="0"/>
              <a:t>athletic </a:t>
            </a:r>
            <a:r>
              <a:rPr lang="en-US" sz="2400" dirty="0" smtClean="0"/>
              <a:t>trainers</a:t>
            </a:r>
            <a:r>
              <a:rPr lang="en-US" sz="2800" dirty="0" smtClean="0"/>
              <a:t> l</a:t>
            </a:r>
            <a:r>
              <a:rPr lang="en-US" sz="2400" dirty="0" smtClean="0"/>
              <a:t>ack visibility</a:t>
            </a:r>
            <a:endParaRPr lang="en-US" sz="2800" dirty="0" smtClean="0"/>
          </a:p>
          <a:p>
            <a:pPr marL="342900" lvl="1" indent="-342900"/>
            <a:r>
              <a:rPr lang="en-US" sz="2800" dirty="0" smtClean="0"/>
              <a:t>Pushback for </a:t>
            </a:r>
            <a:r>
              <a:rPr lang="en-US" sz="2400" dirty="0" smtClean="0"/>
              <a:t>initial bill </a:t>
            </a:r>
            <a:r>
              <a:rPr lang="en-US" sz="2800" dirty="0" smtClean="0"/>
              <a:t>from </a:t>
            </a:r>
            <a:r>
              <a:rPr lang="en-US" sz="2800" dirty="0"/>
              <a:t>other professional organizations </a:t>
            </a:r>
            <a:endParaRPr lang="en-US" sz="2800" dirty="0" smtClean="0"/>
          </a:p>
          <a:p>
            <a:pPr lvl="1"/>
            <a:r>
              <a:rPr lang="en-US" sz="2400" dirty="0" smtClean="0"/>
              <a:t>They felt scope </a:t>
            </a:r>
            <a:r>
              <a:rPr lang="en-US" sz="2400" dirty="0"/>
              <a:t>of practice for Athletic Trainers </a:t>
            </a:r>
            <a:r>
              <a:rPr lang="en-US" sz="2400" dirty="0" smtClean="0"/>
              <a:t>was not </a:t>
            </a:r>
            <a:r>
              <a:rPr lang="en-US" sz="2400" dirty="0"/>
              <a:t>appropriate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Pictures of original bill</a:t>
            </a:r>
          </a:p>
        </p:txBody>
      </p:sp>
      <p:pic>
        <p:nvPicPr>
          <p:cNvPr id="4" name="Content Placeholder 3" descr="C:\Users\trainer\Downloads\Picture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84" y="1356814"/>
            <a:ext cx="3705880" cy="521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637" y="1317051"/>
            <a:ext cx="3824276" cy="53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6529" y="1322024"/>
            <a:ext cx="3623768" cy="52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62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 for </a:t>
            </a:r>
            <a:r>
              <a:rPr lang="en-US" dirty="0" smtClean="0"/>
              <a:t>NYS </a:t>
            </a:r>
            <a:r>
              <a:rPr lang="en-US" dirty="0"/>
              <a:t>Regulation of </a:t>
            </a:r>
            <a:r>
              <a:rPr lang="en-US" dirty="0" smtClean="0"/>
              <a:t>ATCs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Early 1980s </a:t>
            </a:r>
          </a:p>
          <a:p>
            <a:pPr lvl="1"/>
            <a:r>
              <a:rPr lang="en-US" sz="2200" dirty="0" smtClean="0"/>
              <a:t>NYSATA joins New </a:t>
            </a:r>
            <a:r>
              <a:rPr lang="en-US" sz="2200" dirty="0"/>
              <a:t>York State Association of Health, Physical Education, and Recreation </a:t>
            </a:r>
            <a:r>
              <a:rPr lang="en-US" sz="2200" dirty="0" smtClean="0"/>
              <a:t>(NYSAHPER)</a:t>
            </a:r>
          </a:p>
          <a:p>
            <a:pPr lvl="1"/>
            <a:r>
              <a:rPr lang="en-US" sz="2200" dirty="0" smtClean="0"/>
              <a:t>Larger membership </a:t>
            </a:r>
            <a:r>
              <a:rPr lang="en-US" sz="2200" dirty="0"/>
              <a:t>numbers </a:t>
            </a:r>
            <a:r>
              <a:rPr lang="en-US" sz="2200" dirty="0" smtClean="0"/>
              <a:t>should </a:t>
            </a:r>
            <a:r>
              <a:rPr lang="en-US" sz="2200" dirty="0"/>
              <a:t>help with </a:t>
            </a:r>
            <a:r>
              <a:rPr lang="en-US" sz="2200" dirty="0" smtClean="0"/>
              <a:t>legislation</a:t>
            </a:r>
            <a:endParaRPr lang="en-US" sz="2400" dirty="0"/>
          </a:p>
          <a:p>
            <a:r>
              <a:rPr lang="en-US" sz="2400" dirty="0" smtClean="0"/>
              <a:t>1983</a:t>
            </a:r>
          </a:p>
          <a:p>
            <a:pPr lvl="1"/>
            <a:r>
              <a:rPr lang="en-US" sz="2200" dirty="0" smtClean="0"/>
              <a:t>NYSAHPER provides no </a:t>
            </a:r>
            <a:r>
              <a:rPr lang="en-US" sz="2200" dirty="0"/>
              <a:t>benefit toward legislative efforts</a:t>
            </a:r>
            <a:r>
              <a:rPr lang="en-US" sz="2200" dirty="0" smtClean="0"/>
              <a:t>,</a:t>
            </a:r>
          </a:p>
          <a:p>
            <a:pPr lvl="1"/>
            <a:r>
              <a:rPr lang="en-US" sz="2200" dirty="0" smtClean="0"/>
              <a:t>NYSATA </a:t>
            </a:r>
            <a:r>
              <a:rPr lang="en-US" sz="2200" dirty="0"/>
              <a:t>became independent again </a:t>
            </a:r>
          </a:p>
          <a:p>
            <a:endParaRPr lang="en-US" sz="2400" dirty="0" smtClean="0"/>
          </a:p>
          <a:p>
            <a:r>
              <a:rPr lang="en-US" sz="2400" dirty="0" smtClean="0"/>
              <a:t>NYSATA dues: $</a:t>
            </a:r>
            <a:r>
              <a:rPr lang="en-US" sz="2400" dirty="0"/>
              <a:t>20 for certified and $5 for students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NYS Regulation </a:t>
            </a:r>
            <a:r>
              <a:rPr lang="en-US" dirty="0"/>
              <a:t>of </a:t>
            </a:r>
            <a:r>
              <a:rPr lang="en-US" dirty="0" smtClean="0"/>
              <a:t>ATs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44902" cy="4195481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1992</a:t>
            </a:r>
          </a:p>
          <a:p>
            <a:pPr lvl="1"/>
            <a:r>
              <a:rPr lang="en-US" sz="2800" dirty="0" smtClean="0"/>
              <a:t>NYSATA </a:t>
            </a:r>
            <a:r>
              <a:rPr lang="en-US" sz="2800" dirty="0"/>
              <a:t>hires lobbyist Mary Ann </a:t>
            </a:r>
            <a:r>
              <a:rPr lang="en-US" sz="2800" dirty="0" smtClean="0"/>
              <a:t>McLean</a:t>
            </a:r>
          </a:p>
          <a:p>
            <a:pPr lvl="1"/>
            <a:r>
              <a:rPr lang="en-US" sz="2800" dirty="0" smtClean="0"/>
              <a:t>Bill Passes Senate and Assembly! </a:t>
            </a:r>
            <a:endParaRPr lang="en-US" sz="2800" dirty="0"/>
          </a:p>
          <a:p>
            <a:pPr lvl="1"/>
            <a:r>
              <a:rPr lang="en-US" sz="2800" dirty="0"/>
              <a:t>Governor Mario Cuomo </a:t>
            </a:r>
            <a:r>
              <a:rPr lang="en-US" sz="2800" dirty="0" smtClean="0"/>
              <a:t>signs the bill! </a:t>
            </a:r>
            <a:endParaRPr lang="en-US" sz="2800" dirty="0"/>
          </a:p>
          <a:p>
            <a:pPr lvl="1"/>
            <a:r>
              <a:rPr lang="en-US" sz="2800" dirty="0"/>
              <a:t>Current definition for athletic training</a:t>
            </a:r>
          </a:p>
          <a:p>
            <a:endParaRPr lang="en-US" sz="2400" dirty="0" smtClean="0"/>
          </a:p>
          <a:p>
            <a:r>
              <a:rPr lang="en-US" sz="2400" dirty="0" smtClean="0"/>
              <a:t>Steven Norman, president </a:t>
            </a:r>
            <a:r>
              <a:rPr lang="en-US" sz="2400" dirty="0"/>
              <a:t>(1990-1992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Jenny Hathaway Monaco is NYSATA’s first female president (1992-1994)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0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Passage of Athletic Training Bill</a:t>
            </a:r>
          </a:p>
        </p:txBody>
      </p:sp>
      <p:pic>
        <p:nvPicPr>
          <p:cNvPr id="4" name="Content Placeholder 3" descr="C:\Users\trainer\Downloads\Picture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784" y="1508165"/>
            <a:ext cx="9179626" cy="497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Early years of Athletic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In the 70s &amp; 80s:</a:t>
            </a:r>
          </a:p>
          <a:p>
            <a:pPr lvl="1"/>
            <a:r>
              <a:rPr lang="en-US" sz="2800" dirty="0" smtClean="0"/>
              <a:t>NATA developed approval of </a:t>
            </a:r>
            <a:r>
              <a:rPr lang="en-US" sz="2800" dirty="0"/>
              <a:t>educational curriculums </a:t>
            </a:r>
            <a:r>
              <a:rPr lang="en-US" sz="2800" dirty="0" smtClean="0"/>
              <a:t>(had originally been </a:t>
            </a:r>
            <a:r>
              <a:rPr lang="en-US" sz="2800" dirty="0"/>
              <a:t>established in </a:t>
            </a:r>
            <a:r>
              <a:rPr lang="en-US" sz="2800" dirty="0" smtClean="0"/>
              <a:t>1969)</a:t>
            </a:r>
            <a:endParaRPr lang="en-US" sz="2800" dirty="0"/>
          </a:p>
          <a:p>
            <a:pPr lvl="1"/>
            <a:r>
              <a:rPr lang="en-US" sz="2800" dirty="0"/>
              <a:t>FIRST CERTIFICATION EXAM WAS ADMINISTERED IN 1970</a:t>
            </a:r>
          </a:p>
          <a:p>
            <a:pPr lvl="1"/>
            <a:r>
              <a:rPr lang="en-US" sz="2800" dirty="0"/>
              <a:t>4 ways to sit for the exam</a:t>
            </a:r>
          </a:p>
          <a:p>
            <a:pPr lvl="2"/>
            <a:r>
              <a:rPr lang="en-US" sz="2400" dirty="0"/>
              <a:t>Graduate from NATA approved program </a:t>
            </a:r>
          </a:p>
          <a:p>
            <a:pPr lvl="2"/>
            <a:r>
              <a:rPr lang="en-US" sz="2400" dirty="0"/>
              <a:t>Graduate from an internship/apprentice program</a:t>
            </a:r>
          </a:p>
          <a:p>
            <a:pPr lvl="2"/>
            <a:r>
              <a:rPr lang="en-US" sz="2400" dirty="0"/>
              <a:t>Graduate from a Physical Therapy program</a:t>
            </a:r>
          </a:p>
          <a:p>
            <a:pPr lvl="2"/>
            <a:r>
              <a:rPr lang="en-US" sz="2400" dirty="0"/>
              <a:t>Special Consideration (5 years previously “actively engaged” as an athletic trainer)</a:t>
            </a:r>
          </a:p>
        </p:txBody>
      </p:sp>
    </p:spTree>
    <p:extLst>
      <p:ext uri="{BB962C8B-B14F-4D97-AF65-F5344CB8AC3E}">
        <p14:creationId xmlns:p14="http://schemas.microsoft.com/office/powerpoint/2010/main" val="4808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Annual NYSATA Meeting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440180" cy="4195481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Annual Meetings:</a:t>
            </a:r>
            <a:endParaRPr lang="en-US" sz="3200" dirty="0"/>
          </a:p>
          <a:p>
            <a:pPr lvl="1"/>
            <a:r>
              <a:rPr lang="en-US" sz="2800" dirty="0" smtClean="0"/>
              <a:t>Binghamton 1981 – First meeting </a:t>
            </a:r>
          </a:p>
          <a:p>
            <a:pPr lvl="1"/>
            <a:r>
              <a:rPr lang="en-US" sz="2800" dirty="0" smtClean="0"/>
              <a:t>Locations: Cortland</a:t>
            </a:r>
            <a:r>
              <a:rPr lang="en-US" sz="2800" dirty="0"/>
              <a:t>, Rochester, </a:t>
            </a:r>
            <a:r>
              <a:rPr lang="en-US" sz="2800" dirty="0" smtClean="0"/>
              <a:t>Syracuse, Long Island…</a:t>
            </a:r>
            <a:endParaRPr lang="en-US" sz="2800" dirty="0"/>
          </a:p>
          <a:p>
            <a:pPr lvl="1"/>
            <a:r>
              <a:rPr lang="en-US" sz="2800" dirty="0"/>
              <a:t>L</a:t>
            </a:r>
            <a:r>
              <a:rPr lang="en-US" sz="2800" dirty="0" smtClean="0"/>
              <a:t>ate 1980s </a:t>
            </a:r>
            <a:r>
              <a:rPr lang="en-US" sz="2800" dirty="0"/>
              <a:t>to </a:t>
            </a:r>
            <a:r>
              <a:rPr lang="en-US" sz="2800" dirty="0" smtClean="0"/>
              <a:t>early </a:t>
            </a:r>
            <a:r>
              <a:rPr lang="en-US" sz="2800" dirty="0"/>
              <a:t>2000s, </a:t>
            </a:r>
            <a:endParaRPr lang="en-US" sz="2800" dirty="0" smtClean="0"/>
          </a:p>
          <a:p>
            <a:pPr lvl="2"/>
            <a:r>
              <a:rPr lang="en-US" sz="2400" dirty="0" smtClean="0"/>
              <a:t>Combined with Empire </a:t>
            </a:r>
            <a:r>
              <a:rPr lang="en-US" sz="2400" dirty="0"/>
              <a:t>State Games</a:t>
            </a:r>
          </a:p>
          <a:p>
            <a:pPr lvl="1"/>
            <a:r>
              <a:rPr lang="en-US" sz="2800" dirty="0"/>
              <a:t>E</a:t>
            </a:r>
            <a:r>
              <a:rPr lang="en-US" sz="2800" dirty="0" smtClean="0"/>
              <a:t>arly </a:t>
            </a:r>
            <a:r>
              <a:rPr lang="en-US" sz="2800" dirty="0"/>
              <a:t>2000s </a:t>
            </a:r>
            <a:r>
              <a:rPr lang="en-US" sz="2800" dirty="0" smtClean="0"/>
              <a:t>– present</a:t>
            </a:r>
          </a:p>
          <a:p>
            <a:pPr lvl="2"/>
            <a:r>
              <a:rPr lang="en-US" sz="2400" dirty="0" smtClean="0"/>
              <a:t>a </a:t>
            </a:r>
            <a:r>
              <a:rPr lang="en-US" sz="2400" dirty="0"/>
              <a:t>separate meeting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Empire State Games, New York State Athletic Trainers </a:t>
            </a:r>
            <a:r>
              <a:rPr lang="en-US" dirty="0" smtClean="0"/>
              <a:t>&amp; </a:t>
            </a:r>
            <a:r>
              <a:rPr lang="en-US" dirty="0"/>
              <a:t>NYSATA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Excellent venue for bringing  professional exposure </a:t>
            </a:r>
            <a:endParaRPr lang="en-US" sz="2400" dirty="0" smtClean="0"/>
          </a:p>
          <a:p>
            <a:r>
              <a:rPr lang="en-US" sz="2400" dirty="0" smtClean="0"/>
              <a:t>Provides recognition </a:t>
            </a:r>
            <a:r>
              <a:rPr lang="en-US" sz="2400" dirty="0"/>
              <a:t>of athletic trainers to </a:t>
            </a:r>
            <a:r>
              <a:rPr lang="en-US" sz="2400" dirty="0" smtClean="0"/>
              <a:t>athletes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Exposed the public and other healthcare professionals to the profession of athletic training</a:t>
            </a:r>
          </a:p>
          <a:p>
            <a:endParaRPr lang="en-US" sz="2400" dirty="0"/>
          </a:p>
          <a:p>
            <a:r>
              <a:rPr lang="en-US" sz="2400" dirty="0"/>
              <a:t>Through the years, more physicians and athletic trainers volunteered and the group always led the opening </a:t>
            </a:r>
            <a:r>
              <a:rPr lang="en-US" sz="2400" dirty="0" smtClean="0"/>
              <a:t>ceremony procession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72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Empire State Games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Opening </a:t>
            </a:r>
            <a:r>
              <a:rPr lang="en-US" dirty="0"/>
              <a:t>Ceremony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1891" y="1898815"/>
            <a:ext cx="8781888" cy="43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009 ESG 0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14464" r="18621" b="32326"/>
          <a:stretch/>
        </p:blipFill>
        <p:spPr>
          <a:xfrm>
            <a:off x="278376" y="156555"/>
            <a:ext cx="2105220" cy="2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Empire </a:t>
            </a:r>
            <a:r>
              <a:rPr lang="en-US" dirty="0"/>
              <a:t>State Games </a:t>
            </a:r>
          </a:p>
        </p:txBody>
      </p:sp>
      <p:pic>
        <p:nvPicPr>
          <p:cNvPr id="6" name="Picture 5" descr="2009 ESG 05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14464" r="18621" b="32326"/>
          <a:stretch/>
        </p:blipFill>
        <p:spPr>
          <a:xfrm>
            <a:off x="278376" y="156555"/>
            <a:ext cx="2105220" cy="245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98" y="1447115"/>
            <a:ext cx="7804990" cy="49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Relations Efforts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Increased efforts to educate the public about Athletic Trainers</a:t>
            </a:r>
          </a:p>
          <a:p>
            <a:pPr lvl="1"/>
            <a:r>
              <a:rPr lang="en-US" sz="2600" dirty="0" smtClean="0"/>
              <a:t>To assist with legislative efforts</a:t>
            </a:r>
          </a:p>
          <a:p>
            <a:r>
              <a:rPr lang="en-US" sz="2800" dirty="0" smtClean="0"/>
              <a:t>Press Releases written monthly/bimonthly &amp; distributed through a public relations company </a:t>
            </a:r>
          </a:p>
          <a:p>
            <a:r>
              <a:rPr lang="en-US" sz="2800" dirty="0" smtClean="0"/>
              <a:t>Contests during NATA AT Month</a:t>
            </a:r>
          </a:p>
          <a:p>
            <a:r>
              <a:rPr lang="en-US" sz="2800" dirty="0" smtClean="0"/>
              <a:t>Athletic Training Recognition Week in Fall</a:t>
            </a:r>
          </a:p>
          <a:p>
            <a:r>
              <a:rPr lang="en-US" sz="2800" dirty="0" smtClean="0"/>
              <a:t>Attend NYS conferences as vendors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26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</a:t>
            </a:r>
            <a:r>
              <a:rPr lang="en-US" dirty="0" smtClean="0"/>
              <a:t>Relations 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451" y="1983338"/>
            <a:ext cx="9805549" cy="4195481"/>
          </a:xfrm>
        </p:spPr>
        <p:txBody>
          <a:bodyPr>
            <a:normAutofit/>
          </a:bodyPr>
          <a:lstStyle/>
          <a:p>
            <a:r>
              <a:rPr lang="en-US" sz="3600" b="1" dirty="0"/>
              <a:t>NATA Public Relations Contest </a:t>
            </a:r>
            <a:endParaRPr lang="en-US" sz="3600" b="1" dirty="0" smtClean="0"/>
          </a:p>
          <a:p>
            <a:pPr lvl="1"/>
            <a:r>
              <a:rPr lang="en-US" sz="3200" b="1" dirty="0" smtClean="0"/>
              <a:t>2015 </a:t>
            </a:r>
            <a:r>
              <a:rPr lang="en-US" sz="3200" b="1" dirty="0"/>
              <a:t>Best Overall Campaign</a:t>
            </a:r>
            <a:r>
              <a:rPr lang="en-US" sz="3200" b="1" dirty="0" smtClean="0"/>
              <a:t>: NYSATA</a:t>
            </a:r>
          </a:p>
          <a:p>
            <a:pPr lvl="1"/>
            <a:r>
              <a:rPr lang="en-US" sz="3200" b="1" dirty="0" smtClean="0"/>
              <a:t>2014 </a:t>
            </a:r>
            <a:r>
              <a:rPr lang="en-US" sz="3200" b="1" dirty="0"/>
              <a:t>Best State Association </a:t>
            </a:r>
            <a:r>
              <a:rPr lang="en-US" sz="3200" b="1" dirty="0" smtClean="0"/>
              <a:t>Effort: NYSATA</a:t>
            </a:r>
          </a:p>
          <a:p>
            <a:pPr lvl="1"/>
            <a:r>
              <a:rPr lang="en-US" sz="3200" b="1" dirty="0" smtClean="0"/>
              <a:t>2013 </a:t>
            </a:r>
            <a:r>
              <a:rPr lang="en-US" sz="3200" b="1" dirty="0"/>
              <a:t>Best State Association </a:t>
            </a:r>
            <a:r>
              <a:rPr lang="en-US" sz="3200" b="1" dirty="0" smtClean="0"/>
              <a:t>Effort: NYSATA</a:t>
            </a:r>
          </a:p>
          <a:p>
            <a:pPr lvl="1"/>
            <a:endParaRPr lang="en-US" sz="2800" b="1" dirty="0"/>
          </a:p>
        </p:txBody>
      </p:sp>
      <p:pic>
        <p:nvPicPr>
          <p:cNvPr id="4" name="Content Placeholder 3" descr="IMG_00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3" r="10298" b="18737"/>
          <a:stretch/>
        </p:blipFill>
        <p:spPr>
          <a:xfrm rot="5400000">
            <a:off x="-1462834" y="2754412"/>
            <a:ext cx="5566422" cy="26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Efforts of the NYSATA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05017"/>
            <a:ext cx="8946541" cy="4195481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Concussion </a:t>
            </a:r>
            <a:r>
              <a:rPr lang="en-US" sz="2400" dirty="0"/>
              <a:t>Awareness and Management Act, </a:t>
            </a:r>
            <a:r>
              <a:rPr lang="en-US" sz="2400" dirty="0" smtClean="0"/>
              <a:t>2011</a:t>
            </a:r>
          </a:p>
          <a:p>
            <a:pPr lvl="1"/>
            <a:r>
              <a:rPr lang="en-US" sz="2200" dirty="0" smtClean="0"/>
              <a:t>Necessitates updating the scope </a:t>
            </a:r>
            <a:r>
              <a:rPr lang="en-US" sz="2200" dirty="0"/>
              <a:t>of </a:t>
            </a:r>
            <a:r>
              <a:rPr lang="en-US" sz="2200" dirty="0" smtClean="0"/>
              <a:t>practice of NY ATs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Thanks to Executive Board members, Governmental </a:t>
            </a:r>
            <a:r>
              <a:rPr lang="en-US" sz="2400" dirty="0"/>
              <a:t>Affairs </a:t>
            </a:r>
            <a:r>
              <a:rPr lang="en-US" sz="2400" dirty="0" smtClean="0"/>
              <a:t>Chair/Committee, Public Relations Chair/Committee, and </a:t>
            </a:r>
            <a:r>
              <a:rPr lang="en-US" sz="2400" dirty="0"/>
              <a:t>the NYS Athletic Training Committee</a:t>
            </a:r>
          </a:p>
          <a:p>
            <a:endParaRPr lang="en-US" sz="2400" dirty="0"/>
          </a:p>
          <a:p>
            <a:r>
              <a:rPr lang="en-US" sz="2400" dirty="0" smtClean="0"/>
              <a:t>NYSATA participation in Albany </a:t>
            </a:r>
            <a:r>
              <a:rPr lang="en-US" sz="2400" dirty="0"/>
              <a:t>Lobby Day </a:t>
            </a:r>
            <a:endParaRPr lang="en-US" sz="2400" dirty="0" smtClean="0"/>
          </a:p>
          <a:p>
            <a:pPr lvl="1"/>
            <a:r>
              <a:rPr lang="en-US" sz="2200" dirty="0" smtClean="0"/>
              <a:t>educate legislators &amp; </a:t>
            </a:r>
            <a:r>
              <a:rPr lang="en-US" sz="2200" dirty="0"/>
              <a:t>promote/improve the profession of athletic training in NYS</a:t>
            </a:r>
          </a:p>
        </p:txBody>
      </p:sp>
    </p:spTree>
    <p:extLst>
      <p:ext uri="{BB962C8B-B14F-4D97-AF65-F5344CB8AC3E}">
        <p14:creationId xmlns:p14="http://schemas.microsoft.com/office/powerpoint/2010/main" val="24984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Continuing Efforts of the NYSATA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914" y="1722412"/>
            <a:ext cx="9892541" cy="4195481"/>
          </a:xfrm>
        </p:spPr>
        <p:txBody>
          <a:bodyPr>
            <a:no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ontinue </a:t>
            </a:r>
            <a:r>
              <a:rPr lang="en-US" sz="2800" dirty="0"/>
              <a:t>to promote </a:t>
            </a:r>
            <a:r>
              <a:rPr lang="en-US" sz="2800" dirty="0" smtClean="0"/>
              <a:t>profession </a:t>
            </a:r>
            <a:r>
              <a:rPr lang="en-US" sz="2800" dirty="0"/>
              <a:t>of athletic training</a:t>
            </a:r>
          </a:p>
          <a:p>
            <a:endParaRPr lang="en-US" sz="2800" dirty="0"/>
          </a:p>
          <a:p>
            <a:r>
              <a:rPr lang="en-US" sz="2800" dirty="0" smtClean="0"/>
              <a:t>Push to </a:t>
            </a:r>
            <a:r>
              <a:rPr lang="en-US" sz="2800" dirty="0"/>
              <a:t>provide “physically active” individuals the best healthcare services that can be offered by those in the athletic training profession</a:t>
            </a:r>
          </a:p>
          <a:p>
            <a:endParaRPr lang="en-US" sz="2800" dirty="0"/>
          </a:p>
          <a:p>
            <a:r>
              <a:rPr lang="en-US" sz="2800" dirty="0"/>
              <a:t>G</a:t>
            </a:r>
            <a:r>
              <a:rPr lang="en-US" sz="2800" dirty="0" smtClean="0"/>
              <a:t>oal </a:t>
            </a:r>
            <a:r>
              <a:rPr lang="en-US" sz="2800" dirty="0"/>
              <a:t>to move from state certification to state licensure of athletic trainers </a:t>
            </a:r>
            <a:endParaRPr lang="en-US" sz="2800" dirty="0" smtClean="0"/>
          </a:p>
          <a:p>
            <a:pPr lvl="1"/>
            <a:r>
              <a:rPr lang="en-US" sz="2600" dirty="0" smtClean="0"/>
              <a:t>To protect the scope of practice of ATs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504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Governmental Affairs Committee Lobby Day 2012, Albany, NY</a:t>
            </a:r>
          </a:p>
        </p:txBody>
      </p:sp>
      <p:pic>
        <p:nvPicPr>
          <p:cNvPr id="1026" name="Picture 2" descr="http://www.gonysata2.org/wp-content/uploads/2012/12/govt.affairs.2012.albany.lobby_.day_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r="3056" b="36983"/>
          <a:stretch/>
        </p:blipFill>
        <p:spPr bwMode="auto">
          <a:xfrm>
            <a:off x="4019048" y="2470119"/>
            <a:ext cx="7498755" cy="39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8" y="2274146"/>
            <a:ext cx="32385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Lobby Day 2015, Albany NY</a:t>
            </a:r>
          </a:p>
        </p:txBody>
      </p:sp>
      <p:pic>
        <p:nvPicPr>
          <p:cNvPr id="2050" name="Picture 2" descr="GovAffairs.step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" r="70" b="2897"/>
          <a:stretch/>
        </p:blipFill>
        <p:spPr bwMode="auto">
          <a:xfrm>
            <a:off x="2694051" y="1402056"/>
            <a:ext cx="6445741" cy="51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Early years of Athletic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431895" cy="4195481"/>
          </a:xfrm>
        </p:spPr>
        <p:txBody>
          <a:bodyPr>
            <a:normAutofit/>
          </a:bodyPr>
          <a:lstStyle/>
          <a:p>
            <a:r>
              <a:rPr lang="en-US" sz="2400" dirty="0"/>
              <a:t>Title IX in 1972 </a:t>
            </a:r>
            <a:endParaRPr lang="en-US" sz="2400" dirty="0" smtClean="0"/>
          </a:p>
          <a:p>
            <a:pPr lvl="1"/>
            <a:r>
              <a:rPr lang="en-US" sz="2200" dirty="0" smtClean="0"/>
              <a:t>athletic </a:t>
            </a:r>
            <a:r>
              <a:rPr lang="en-US" sz="2200" dirty="0"/>
              <a:t>training educational </a:t>
            </a:r>
            <a:r>
              <a:rPr lang="en-US" sz="2200" dirty="0" smtClean="0"/>
              <a:t>programs </a:t>
            </a:r>
            <a:r>
              <a:rPr lang="en-US" sz="2200" dirty="0"/>
              <a:t>become coeducational </a:t>
            </a:r>
            <a:endParaRPr lang="en-US" sz="2200" dirty="0" smtClean="0"/>
          </a:p>
          <a:p>
            <a:pPr lvl="2"/>
            <a:r>
              <a:rPr lang="en-US" sz="2000" dirty="0" smtClean="0"/>
              <a:t>more </a:t>
            </a:r>
            <a:r>
              <a:rPr lang="en-US" sz="2000" dirty="0"/>
              <a:t>women </a:t>
            </a:r>
            <a:r>
              <a:rPr lang="en-US" sz="2000" dirty="0" smtClean="0"/>
              <a:t>enter </a:t>
            </a:r>
            <a:r>
              <a:rPr lang="en-US" sz="2000" dirty="0"/>
              <a:t>the profession</a:t>
            </a:r>
          </a:p>
          <a:p>
            <a:endParaRPr lang="en-US" sz="2400" dirty="0"/>
          </a:p>
          <a:p>
            <a:r>
              <a:rPr lang="en-US" sz="2400" dirty="0" smtClean="0"/>
              <a:t>NATA encouragement:</a:t>
            </a:r>
          </a:p>
          <a:p>
            <a:pPr lvl="1"/>
            <a:r>
              <a:rPr lang="en-US" sz="2200" dirty="0" smtClean="0"/>
              <a:t>individual </a:t>
            </a:r>
            <a:r>
              <a:rPr lang="en-US" sz="2200" dirty="0"/>
              <a:t>states </a:t>
            </a:r>
            <a:r>
              <a:rPr lang="en-US" sz="2200" dirty="0" smtClean="0"/>
              <a:t>should </a:t>
            </a:r>
            <a:r>
              <a:rPr lang="en-US" sz="2200" dirty="0"/>
              <a:t>form their own societies/associations </a:t>
            </a:r>
            <a:endParaRPr lang="en-US" sz="2200" dirty="0" smtClean="0"/>
          </a:p>
          <a:p>
            <a:pPr lvl="1"/>
            <a:r>
              <a:rPr lang="en-US" sz="2200" dirty="0" smtClean="0"/>
              <a:t>pursue </a:t>
            </a:r>
            <a:r>
              <a:rPr lang="en-US" sz="2200" dirty="0"/>
              <a:t>licensure </a:t>
            </a:r>
            <a:r>
              <a:rPr lang="en-US" sz="2200" dirty="0" smtClean="0"/>
              <a:t>similar </a:t>
            </a:r>
            <a:r>
              <a:rPr lang="en-US" sz="2200" dirty="0"/>
              <a:t>to other healthcare professions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NATA Government Affairs </a:t>
            </a:r>
            <a:br>
              <a:rPr lang="en-US" dirty="0" smtClean="0"/>
            </a:br>
            <a:r>
              <a:rPr lang="en-US" dirty="0" smtClean="0"/>
              <a:t>Award Winners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6079" y="2052918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Daniel L. Campbell </a:t>
            </a:r>
            <a:br>
              <a:rPr lang="en-US" sz="4000" dirty="0"/>
            </a:br>
            <a:r>
              <a:rPr lang="en-US" sz="4000" dirty="0"/>
              <a:t>Legislative Award (Class II)</a:t>
            </a:r>
            <a:br>
              <a:rPr lang="en-US" sz="4000" dirty="0"/>
            </a:br>
            <a:r>
              <a:rPr lang="en-US" sz="4000" dirty="0"/>
              <a:t>2015</a:t>
            </a:r>
            <a:br>
              <a:rPr lang="en-US" sz="4000" dirty="0"/>
            </a:br>
            <a:r>
              <a:rPr lang="en-US" sz="4000" dirty="0"/>
              <a:t>New York State </a:t>
            </a:r>
            <a:br>
              <a:rPr lang="en-US" sz="4000" dirty="0"/>
            </a:br>
            <a:r>
              <a:rPr lang="en-US" sz="4000" dirty="0"/>
              <a:t>Athletic Trainers Association</a:t>
            </a:r>
            <a:br>
              <a:rPr lang="en-US" sz="4000" dirty="0"/>
            </a:br>
            <a:r>
              <a:rPr lang="en-US" sz="4000" dirty="0"/>
              <a:t>(NYSATA)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273" y="6123059"/>
            <a:ext cx="960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Class II: Raising political visibility of profession and </a:t>
            </a:r>
            <a:r>
              <a:rPr lang="en-US" sz="2400" b="1" dirty="0" smtClean="0"/>
              <a:t>organization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30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NYS Athletic Training Bill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52444"/>
            <a:ext cx="8946541" cy="535767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2012</a:t>
            </a:r>
          </a:p>
          <a:p>
            <a:pPr marL="742950" lvl="2" indent="-342900"/>
            <a:r>
              <a:rPr lang="en-US" sz="2400" dirty="0"/>
              <a:t>NYSATA still using lobbyist Mary Ann </a:t>
            </a:r>
            <a:r>
              <a:rPr lang="en-US" sz="2400" dirty="0" smtClean="0"/>
              <a:t>McLean</a:t>
            </a:r>
          </a:p>
          <a:p>
            <a:pPr marL="742950" lvl="2" indent="-342900"/>
            <a:r>
              <a:rPr lang="en-US" sz="2400" dirty="0" smtClean="0"/>
              <a:t>NEW BILL introduced to Senate and Assembly</a:t>
            </a:r>
          </a:p>
          <a:p>
            <a:pPr marL="742950" lvl="2" indent="-342900"/>
            <a:r>
              <a:rPr lang="en-US" sz="2400" dirty="0" smtClean="0"/>
              <a:t>Working with other health care professions to avoid opposition</a:t>
            </a:r>
          </a:p>
          <a:p>
            <a:pPr marL="342900" lvl="1" indent="-342900"/>
            <a:r>
              <a:rPr lang="en-US" sz="2600" dirty="0" smtClean="0"/>
              <a:t>2014</a:t>
            </a:r>
          </a:p>
          <a:p>
            <a:pPr marL="742950" lvl="2" indent="-342900"/>
            <a:r>
              <a:rPr lang="en-US" sz="2400" dirty="0" smtClean="0"/>
              <a:t>Bill reintroduced</a:t>
            </a:r>
          </a:p>
          <a:p>
            <a:r>
              <a:rPr lang="en-US" sz="2600" dirty="0" smtClean="0"/>
              <a:t>2016</a:t>
            </a:r>
            <a:endParaRPr lang="en-US" sz="2600" dirty="0"/>
          </a:p>
          <a:p>
            <a:pPr lvl="1"/>
            <a:r>
              <a:rPr lang="en-US" sz="2400" dirty="0" smtClean="0"/>
              <a:t>Bill </a:t>
            </a:r>
            <a:r>
              <a:rPr lang="en-US" sz="2400" dirty="0"/>
              <a:t>Passes </a:t>
            </a:r>
            <a:r>
              <a:rPr lang="en-US" sz="2400" dirty="0" smtClean="0"/>
              <a:t>Senate!</a:t>
            </a:r>
          </a:p>
          <a:p>
            <a:pPr lvl="2"/>
            <a:r>
              <a:rPr lang="en-US" sz="2400" dirty="0" smtClean="0"/>
              <a:t>But doesn’t reach the Assembly</a:t>
            </a:r>
          </a:p>
          <a:p>
            <a:pPr lvl="2"/>
            <a:r>
              <a:rPr lang="en-US" sz="2400" dirty="0"/>
              <a:t>D</a:t>
            </a:r>
            <a:r>
              <a:rPr lang="en-US" sz="2400" dirty="0" smtClean="0"/>
              <a:t>efinition </a:t>
            </a:r>
            <a:r>
              <a:rPr lang="en-US" sz="2400" dirty="0"/>
              <a:t>for athletic </a:t>
            </a:r>
            <a:r>
              <a:rPr lang="en-US" sz="2400" dirty="0" smtClean="0"/>
              <a:t>training will change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6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9" y="452718"/>
            <a:ext cx="10401938" cy="1400530"/>
          </a:xfrm>
        </p:spPr>
        <p:txBody>
          <a:bodyPr/>
          <a:lstStyle/>
          <a:p>
            <a:pPr algn="ctr"/>
            <a:r>
              <a:rPr lang="en-US" dirty="0"/>
              <a:t>Establishing the NYSATA Hall of Fame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Established </a:t>
            </a:r>
            <a:r>
              <a:rPr lang="en-US" sz="2800" dirty="0" smtClean="0"/>
              <a:t>in 1998 by President Marty </a:t>
            </a:r>
            <a:r>
              <a:rPr lang="en-US" sz="2800" dirty="0" err="1" smtClean="0"/>
              <a:t>Erb</a:t>
            </a:r>
            <a:r>
              <a:rPr lang="en-US" sz="2800" dirty="0" smtClean="0"/>
              <a:t> </a:t>
            </a:r>
          </a:p>
          <a:p>
            <a:pPr lvl="1"/>
            <a:r>
              <a:rPr lang="en-US" sz="2600" dirty="0" smtClean="0"/>
              <a:t>to </a:t>
            </a:r>
            <a:r>
              <a:rPr lang="en-US" sz="2600" dirty="0"/>
              <a:t>honor those athletic trainers who made a contribution to athletic training, primarily at the state level</a:t>
            </a:r>
          </a:p>
          <a:p>
            <a:endParaRPr lang="en-US" sz="2800" dirty="0"/>
          </a:p>
          <a:p>
            <a:r>
              <a:rPr lang="en-US" sz="2800" dirty="0"/>
              <a:t>Committee was formed to determine selection and to review nominations for those nominated to NYSATA Hall of Fame</a:t>
            </a:r>
          </a:p>
        </p:txBody>
      </p:sp>
    </p:spTree>
    <p:extLst>
      <p:ext uri="{BB962C8B-B14F-4D97-AF65-F5344CB8AC3E}">
        <p14:creationId xmlns:p14="http://schemas.microsoft.com/office/powerpoint/2010/main" val="26380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870" y="144818"/>
            <a:ext cx="9404723" cy="1400530"/>
          </a:xfrm>
        </p:spPr>
        <p:txBody>
          <a:bodyPr/>
          <a:lstStyle/>
          <a:p>
            <a:r>
              <a:rPr lang="en-US" dirty="0" smtClean="0"/>
              <a:t>2002 Hall of Fame </a:t>
            </a:r>
            <a:r>
              <a:rPr lang="en-US" dirty="0" smtClean="0"/>
              <a:t>Dedication</a:t>
            </a:r>
            <a:br>
              <a:rPr lang="en-US" dirty="0" smtClean="0"/>
            </a:br>
            <a:r>
              <a:rPr lang="en-US" dirty="0" smtClean="0"/>
              <a:t>SUNY Buffalo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583" y="1560590"/>
            <a:ext cx="8090446" cy="52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r>
              <a:rPr lang="en-US" dirty="0" smtClean="0"/>
              <a:t>2016 </a:t>
            </a:r>
            <a:r>
              <a:rPr lang="en-US" dirty="0"/>
              <a:t>Hall of Fame </a:t>
            </a:r>
            <a:r>
              <a:rPr lang="en-US" dirty="0" smtClean="0"/>
              <a:t>Dedication</a:t>
            </a:r>
            <a:br>
              <a:rPr lang="en-US" dirty="0" smtClean="0"/>
            </a:br>
            <a:r>
              <a:rPr lang="en-US" dirty="0" smtClean="0"/>
              <a:t>SUNY Cortland </a:t>
            </a:r>
            <a:endParaRPr lang="en-US" dirty="0"/>
          </a:p>
        </p:txBody>
      </p:sp>
      <p:pic>
        <p:nvPicPr>
          <p:cNvPr id="4" name="Picture 3" descr="DSC_0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92" y="1308577"/>
            <a:ext cx="8346333" cy="55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NYSATA </a:t>
            </a:r>
            <a:r>
              <a:rPr lang="en-US" dirty="0"/>
              <a:t>Hall of </a:t>
            </a:r>
            <a:r>
              <a:rPr lang="en-US" dirty="0" smtClean="0"/>
              <a:t>Fame Nominations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Any member of NYSATA may nominate someone who has done the following:</a:t>
            </a:r>
          </a:p>
          <a:p>
            <a:pPr lvl="1"/>
            <a:r>
              <a:rPr lang="en-US" sz="2400" dirty="0"/>
              <a:t>Been a certified athletic trainer for at least 15 years and at least 10 years in New York</a:t>
            </a:r>
          </a:p>
          <a:p>
            <a:pPr lvl="1"/>
            <a:r>
              <a:rPr lang="en-US" sz="2400" dirty="0"/>
              <a:t>Contributions to athletic training in NY state (NYSATA, </a:t>
            </a:r>
            <a:r>
              <a:rPr lang="en-US" sz="2400" dirty="0" smtClean="0"/>
              <a:t>Empire </a:t>
            </a:r>
            <a:r>
              <a:rPr lang="en-US" sz="2400" dirty="0"/>
              <a:t>S</a:t>
            </a:r>
            <a:r>
              <a:rPr lang="en-US" sz="2400" dirty="0" smtClean="0"/>
              <a:t>tate </a:t>
            </a:r>
            <a:r>
              <a:rPr lang="en-US" sz="2400" dirty="0"/>
              <a:t>G</a:t>
            </a:r>
            <a:r>
              <a:rPr lang="en-US" sz="2400" dirty="0" smtClean="0"/>
              <a:t>ames</a:t>
            </a:r>
            <a:r>
              <a:rPr lang="en-US" sz="2400" dirty="0"/>
              <a:t>, activities in the community)</a:t>
            </a:r>
          </a:p>
          <a:p>
            <a:pPr lvl="1"/>
            <a:r>
              <a:rPr lang="en-US" sz="2400" dirty="0"/>
              <a:t>High Profile position in NY </a:t>
            </a:r>
            <a:r>
              <a:rPr lang="en-US" sz="2400" dirty="0" smtClean="0"/>
              <a:t>State </a:t>
            </a:r>
            <a:r>
              <a:rPr lang="en-US" sz="2400" dirty="0"/>
              <a:t>(may not allow for </a:t>
            </a:r>
            <a:r>
              <a:rPr lang="en-US" sz="2400" dirty="0" smtClean="0"/>
              <a:t>involvement </a:t>
            </a:r>
            <a:r>
              <a:rPr lang="en-US" sz="2400" dirty="0"/>
              <a:t>above)</a:t>
            </a:r>
          </a:p>
          <a:p>
            <a:pPr lvl="1"/>
            <a:r>
              <a:rPr lang="en-US" sz="2400" dirty="0"/>
              <a:t>Additional considerations (involvement at </a:t>
            </a:r>
            <a:r>
              <a:rPr lang="en-US" sz="2400" dirty="0" smtClean="0"/>
              <a:t>District </a:t>
            </a:r>
            <a:r>
              <a:rPr lang="en-US" sz="2400" dirty="0"/>
              <a:t>and </a:t>
            </a:r>
            <a:r>
              <a:rPr lang="en-US" sz="2400" dirty="0" smtClean="0"/>
              <a:t>National </a:t>
            </a:r>
            <a:r>
              <a:rPr lang="en-US" sz="2400" dirty="0"/>
              <a:t>level)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NYSATA Hall of Fame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Current Committee:</a:t>
            </a:r>
          </a:p>
          <a:p>
            <a:pPr lvl="1"/>
            <a:r>
              <a:rPr lang="en-US" sz="2400" dirty="0" smtClean="0"/>
              <a:t>Deanna Errico, Chair</a:t>
            </a:r>
          </a:p>
          <a:p>
            <a:pPr lvl="1"/>
            <a:r>
              <a:rPr lang="en-US" sz="2400" dirty="0" smtClean="0"/>
              <a:t>Kent Scriber</a:t>
            </a:r>
          </a:p>
          <a:p>
            <a:pPr lvl="1"/>
            <a:r>
              <a:rPr lang="en-US" sz="2400" dirty="0" smtClean="0"/>
              <a:t>John </a:t>
            </a:r>
            <a:r>
              <a:rPr lang="en-US" sz="2400" dirty="0" err="1" smtClean="0"/>
              <a:t>Cottone</a:t>
            </a:r>
            <a:endParaRPr lang="en-US" sz="2400" dirty="0" smtClean="0"/>
          </a:p>
          <a:p>
            <a:pPr lvl="1"/>
            <a:r>
              <a:rPr lang="en-US" sz="2400" dirty="0" smtClean="0"/>
              <a:t>Robert </a:t>
            </a:r>
            <a:r>
              <a:rPr lang="en-US" sz="2400" dirty="0" err="1" smtClean="0"/>
              <a:t>Gariglio</a:t>
            </a:r>
            <a:endParaRPr lang="en-US" sz="2400" dirty="0" smtClean="0"/>
          </a:p>
          <a:p>
            <a:pPr lvl="1"/>
            <a:r>
              <a:rPr lang="en-US" sz="2400" dirty="0" smtClean="0"/>
              <a:t>Christopher </a:t>
            </a:r>
            <a:r>
              <a:rPr lang="en-US" sz="2400" dirty="0" err="1" smtClean="0"/>
              <a:t>Hobler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41" y="1148074"/>
            <a:ext cx="2215451" cy="3668535"/>
          </a:xfrm>
          <a:prstGeom prst="rect">
            <a:avLst/>
          </a:prstGeom>
        </p:spPr>
      </p:pic>
      <p:pic>
        <p:nvPicPr>
          <p:cNvPr id="6" name="Picture 5" descr="DSC_00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5393" r="11716"/>
          <a:stretch/>
        </p:blipFill>
        <p:spPr>
          <a:xfrm>
            <a:off x="8438272" y="3722543"/>
            <a:ext cx="3594815" cy="26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NYSATA Hall of Fame Members</a:t>
            </a:r>
          </a:p>
        </p:txBody>
      </p:sp>
      <p:pic>
        <p:nvPicPr>
          <p:cNvPr id="4" name="Content Placeholder 3" descr="Zappala-Kelly-Koshansky-Scribe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" r="-845"/>
          <a:stretch/>
        </p:blipFill>
        <p:spPr>
          <a:xfrm>
            <a:off x="2087820" y="1281080"/>
            <a:ext cx="7585747" cy="5576920"/>
          </a:xfrm>
        </p:spPr>
      </p:pic>
    </p:spTree>
    <p:extLst>
      <p:ext uri="{BB962C8B-B14F-4D97-AF65-F5344CB8AC3E}">
        <p14:creationId xmlns:p14="http://schemas.microsoft.com/office/powerpoint/2010/main" val="12467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Big Thank You!!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sz="3600" dirty="0"/>
              <a:t>Thank you to ALL ATHLETIC </a:t>
            </a:r>
            <a:r>
              <a:rPr lang="en-US" sz="3600" dirty="0" smtClean="0"/>
              <a:t>TRAINERS!</a:t>
            </a:r>
            <a:r>
              <a:rPr lang="en-US" sz="3600" dirty="0"/>
              <a:t>!!!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Thank you to those athletic trainers in the </a:t>
            </a:r>
            <a:r>
              <a:rPr lang="en-US" sz="3600" dirty="0" smtClean="0"/>
              <a:t>Hall </a:t>
            </a:r>
            <a:r>
              <a:rPr lang="en-US" sz="3600" dirty="0"/>
              <a:t>of </a:t>
            </a:r>
            <a:r>
              <a:rPr lang="en-US" sz="3600" dirty="0" smtClean="0"/>
              <a:t>Fame </a:t>
            </a:r>
            <a:r>
              <a:rPr lang="en-US" sz="3600" dirty="0"/>
              <a:t>and those actively pursuing to improve the quality of care we can provide and </a:t>
            </a:r>
            <a:r>
              <a:rPr lang="en-US" sz="3600" dirty="0" smtClean="0"/>
              <a:t>promote </a:t>
            </a:r>
            <a:r>
              <a:rPr lang="en-US" sz="3600" dirty="0"/>
              <a:t>our profession</a:t>
            </a:r>
          </a:p>
        </p:txBody>
      </p:sp>
    </p:spTree>
    <p:extLst>
      <p:ext uri="{BB962C8B-B14F-4D97-AF65-F5344CB8AC3E}">
        <p14:creationId xmlns:p14="http://schemas.microsoft.com/office/powerpoint/2010/main" val="28592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Origin of NYSATA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223113" cy="41954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January 1976 - 27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Annual Meeting of </a:t>
            </a:r>
            <a:r>
              <a:rPr lang="en-US" sz="2400" dirty="0" smtClean="0"/>
              <a:t>EATA  - </a:t>
            </a:r>
            <a:endParaRPr lang="en-US" sz="2400" dirty="0"/>
          </a:p>
          <a:p>
            <a:pPr lvl="1"/>
            <a:r>
              <a:rPr lang="en-US" sz="2400" dirty="0" smtClean="0"/>
              <a:t>First meeting of ATs from NY to discuss  forming </a:t>
            </a:r>
            <a:r>
              <a:rPr lang="en-US" sz="2400" dirty="0"/>
              <a:t>a state </a:t>
            </a:r>
            <a:r>
              <a:rPr lang="en-US" sz="2400" dirty="0" smtClean="0"/>
              <a:t>organization</a:t>
            </a:r>
          </a:p>
          <a:p>
            <a:pPr lvl="1"/>
            <a:r>
              <a:rPr lang="en-US" sz="2400" dirty="0" smtClean="0"/>
              <a:t>John </a:t>
            </a:r>
            <a:r>
              <a:rPr lang="en-US" sz="2400" dirty="0" err="1" smtClean="0"/>
              <a:t>Sciera</a:t>
            </a:r>
            <a:r>
              <a:rPr lang="en-US" sz="2400" dirty="0" smtClean="0"/>
              <a:t> of Cortland </a:t>
            </a:r>
            <a:r>
              <a:rPr lang="en-US" sz="2400" dirty="0"/>
              <a:t>elected </a:t>
            </a:r>
            <a:r>
              <a:rPr lang="en-US" sz="2400" dirty="0" smtClean="0"/>
              <a:t>as </a:t>
            </a:r>
            <a:r>
              <a:rPr lang="en-US" sz="2400" dirty="0"/>
              <a:t>NYSATA’s 1</a:t>
            </a:r>
            <a:r>
              <a:rPr lang="en-US" sz="2400" baseline="30000" dirty="0"/>
              <a:t>st</a:t>
            </a:r>
            <a:r>
              <a:rPr lang="en-US" sz="2400" dirty="0"/>
              <a:t> president</a:t>
            </a:r>
          </a:p>
          <a:p>
            <a:endParaRPr lang="en-US" sz="2400" dirty="0"/>
          </a:p>
          <a:p>
            <a:r>
              <a:rPr lang="en-US" sz="2400" dirty="0" smtClean="0"/>
              <a:t>January 1978</a:t>
            </a:r>
          </a:p>
          <a:p>
            <a:pPr lvl="1"/>
            <a:r>
              <a:rPr lang="en-US" sz="2400" dirty="0"/>
              <a:t>Advancement and Professional Education </a:t>
            </a:r>
            <a:r>
              <a:rPr lang="en-US" sz="2400" dirty="0" smtClean="0"/>
              <a:t>Committee appointed – became Licensure Committee</a:t>
            </a:r>
            <a:endParaRPr lang="en-US" sz="2200" dirty="0" smtClean="0"/>
          </a:p>
          <a:p>
            <a:pPr lvl="1"/>
            <a:r>
              <a:rPr lang="en-US" sz="2200" dirty="0" smtClean="0"/>
              <a:t>Educational committee formed -Ken Knight Chair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NYS Athletic Training </a:t>
            </a:r>
            <a:br>
              <a:rPr lang="en-US" dirty="0" smtClean="0"/>
            </a:br>
            <a:r>
              <a:rPr lang="en-US" dirty="0" smtClean="0"/>
              <a:t>	Education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</a:t>
            </a:r>
            <a:r>
              <a:rPr lang="en-US" sz="2400" dirty="0" smtClean="0"/>
              <a:t>nitial </a:t>
            </a:r>
            <a:r>
              <a:rPr lang="en-US" sz="2400" dirty="0"/>
              <a:t>four NATA approved athletic training programs in NY state:</a:t>
            </a:r>
          </a:p>
          <a:p>
            <a:pPr lvl="1"/>
            <a:r>
              <a:rPr lang="en-US" sz="2200" dirty="0"/>
              <a:t> </a:t>
            </a:r>
            <a:r>
              <a:rPr lang="en-US" sz="2600" dirty="0"/>
              <a:t>Cortland, Ithaca, </a:t>
            </a:r>
            <a:r>
              <a:rPr lang="en-US" sz="2600" dirty="0" err="1"/>
              <a:t>Canisius</a:t>
            </a:r>
            <a:r>
              <a:rPr lang="en-US" sz="2600" dirty="0"/>
              <a:t> and Brockport State </a:t>
            </a:r>
          </a:p>
          <a:p>
            <a:pPr lvl="1"/>
            <a:endParaRPr lang="en-US" sz="2600" dirty="0" smtClean="0"/>
          </a:p>
          <a:p>
            <a:r>
              <a:rPr lang="en-US" sz="2600" dirty="0" smtClean="0"/>
              <a:t>Additional Current AT Education Programs:</a:t>
            </a:r>
          </a:p>
          <a:p>
            <a:pPr lvl="1"/>
            <a:r>
              <a:rPr lang="en-US" sz="2200" dirty="0" smtClean="0"/>
              <a:t>Alfred, Dominican, Long Island, Hofstra, Stony Brook, </a:t>
            </a:r>
            <a:r>
              <a:rPr lang="en-US" sz="2200" dirty="0" err="1" smtClean="0"/>
              <a:t>Daemen</a:t>
            </a:r>
            <a:r>
              <a:rPr lang="en-US" sz="2200" dirty="0" smtClean="0"/>
              <a:t>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First Meeting of NYSATA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05017"/>
            <a:ext cx="8946541" cy="4195481"/>
          </a:xfrm>
        </p:spPr>
        <p:txBody>
          <a:bodyPr>
            <a:noAutofit/>
          </a:bodyPr>
          <a:lstStyle/>
          <a:p>
            <a:r>
              <a:rPr lang="en-US" sz="2400" dirty="0" smtClean="0"/>
              <a:t>March </a:t>
            </a:r>
            <a:r>
              <a:rPr lang="en-US" sz="2400" dirty="0"/>
              <a:t>of </a:t>
            </a:r>
            <a:r>
              <a:rPr lang="en-US" sz="2400" dirty="0" smtClean="0"/>
              <a:t>1976 </a:t>
            </a:r>
          </a:p>
          <a:p>
            <a:pPr lvl="1"/>
            <a:r>
              <a:rPr lang="en-US" sz="2200" dirty="0" smtClean="0"/>
              <a:t>Initial </a:t>
            </a:r>
            <a:r>
              <a:rPr lang="en-US" sz="2200" dirty="0"/>
              <a:t>“formal” meeting of the NYSATA </a:t>
            </a:r>
            <a:endParaRPr lang="en-US" sz="2200" dirty="0" smtClean="0"/>
          </a:p>
          <a:p>
            <a:pPr lvl="2"/>
            <a:r>
              <a:rPr lang="en-US" sz="2000" dirty="0" smtClean="0"/>
              <a:t>small group gathered in John </a:t>
            </a:r>
            <a:r>
              <a:rPr lang="en-US" sz="2000" dirty="0" err="1"/>
              <a:t>Sciera’s</a:t>
            </a:r>
            <a:r>
              <a:rPr lang="en-US" sz="2000" dirty="0"/>
              <a:t> living room </a:t>
            </a:r>
            <a:r>
              <a:rPr lang="en-US" sz="2000" dirty="0" smtClean="0"/>
              <a:t>in Cortland 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 smtClean="0"/>
              <a:t>Ideals used </a:t>
            </a:r>
            <a:r>
              <a:rPr lang="en-US" sz="2400" dirty="0"/>
              <a:t>to establish by-laws and determine major goals for the </a:t>
            </a:r>
            <a:r>
              <a:rPr lang="en-US" sz="2400" dirty="0" smtClean="0"/>
              <a:t>association included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A certified athletic trainer in every high school in NY</a:t>
            </a:r>
          </a:p>
          <a:p>
            <a:pPr lvl="1"/>
            <a:r>
              <a:rPr lang="en-US" sz="2000" dirty="0"/>
              <a:t>Investigate possibility of licensing athletic trainers in NY </a:t>
            </a:r>
          </a:p>
          <a:p>
            <a:pPr lvl="1"/>
            <a:r>
              <a:rPr lang="en-US" sz="2000" dirty="0"/>
              <a:t>and increase public relations for athletic trainers in NYS</a:t>
            </a:r>
          </a:p>
          <a:p>
            <a:endParaRPr lang="en-US" sz="2400" dirty="0"/>
          </a:p>
          <a:p>
            <a:r>
              <a:rPr lang="en-US" sz="2400" dirty="0"/>
              <a:t>Annual dues </a:t>
            </a:r>
            <a:r>
              <a:rPr lang="en-US" sz="2400" dirty="0" smtClean="0"/>
              <a:t>= $10.00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4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Attendees of the First Meeting of NYSATA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 “</a:t>
            </a:r>
            <a:r>
              <a:rPr lang="en-US" sz="2800" dirty="0"/>
              <a:t>F</a:t>
            </a:r>
            <a:r>
              <a:rPr lang="en-US" sz="2800" dirty="0" smtClean="0"/>
              <a:t>ounding</a:t>
            </a:r>
            <a:r>
              <a:rPr lang="en-US" sz="2800" dirty="0"/>
              <a:t>” </a:t>
            </a:r>
            <a:r>
              <a:rPr lang="en-US" sz="2800" dirty="0" smtClean="0"/>
              <a:t>meeting attendees </a:t>
            </a:r>
            <a:r>
              <a:rPr lang="en-US" sz="2800" dirty="0"/>
              <a:t>included:</a:t>
            </a:r>
          </a:p>
          <a:p>
            <a:pPr lvl="1"/>
            <a:r>
              <a:rPr lang="en-US" sz="2400" dirty="0"/>
              <a:t>John </a:t>
            </a:r>
            <a:r>
              <a:rPr lang="en-US" sz="2400" dirty="0" err="1" smtClean="0"/>
              <a:t>Sciera</a:t>
            </a:r>
            <a:r>
              <a:rPr lang="en-US" sz="2400" dirty="0" smtClean="0"/>
              <a:t> </a:t>
            </a:r>
            <a:r>
              <a:rPr lang="en-US" sz="2400" dirty="0"/>
              <a:t>(Cortland State)</a:t>
            </a:r>
          </a:p>
          <a:p>
            <a:pPr lvl="1"/>
            <a:r>
              <a:rPr lang="en-US" sz="2400" dirty="0"/>
              <a:t>Joe Abraham (Hobart College)</a:t>
            </a:r>
          </a:p>
          <a:p>
            <a:pPr lvl="1"/>
            <a:r>
              <a:rPr lang="en-US" sz="2400" dirty="0"/>
              <a:t>Mike </a:t>
            </a:r>
            <a:r>
              <a:rPr lang="en-US" sz="2400" dirty="0" err="1"/>
              <a:t>Cappeto</a:t>
            </a:r>
            <a:r>
              <a:rPr lang="en-US" sz="2400" dirty="0"/>
              <a:t> (Columbia University)</a:t>
            </a:r>
          </a:p>
          <a:p>
            <a:pPr lvl="1"/>
            <a:r>
              <a:rPr lang="en-US" sz="2400" dirty="0"/>
              <a:t>Kent Scriber (Ithaca College)</a:t>
            </a:r>
          </a:p>
          <a:p>
            <a:pPr lvl="1"/>
            <a:r>
              <a:rPr lang="en-US" sz="2400" dirty="0"/>
              <a:t>Gene </a:t>
            </a:r>
            <a:r>
              <a:rPr lang="en-US" sz="2400" dirty="0" err="1"/>
              <a:t>Castrovillo</a:t>
            </a:r>
            <a:r>
              <a:rPr lang="en-US" sz="2400" dirty="0"/>
              <a:t> (Alfred University)</a:t>
            </a:r>
          </a:p>
          <a:p>
            <a:pPr lvl="1"/>
            <a:r>
              <a:rPr lang="en-US" sz="2400" dirty="0"/>
              <a:t>Laurence Steve (NYC Area Physical Therapist)</a:t>
            </a:r>
          </a:p>
          <a:p>
            <a:pPr lvl="1"/>
            <a:r>
              <a:rPr lang="en-US" sz="2400" dirty="0"/>
              <a:t>Jack </a:t>
            </a:r>
            <a:r>
              <a:rPr lang="en-US" sz="2400" dirty="0" err="1"/>
              <a:t>Koelmel</a:t>
            </a:r>
            <a:r>
              <a:rPr lang="en-US" sz="2400" dirty="0"/>
              <a:t> (Albany State University)</a:t>
            </a:r>
          </a:p>
          <a:p>
            <a:pPr lvl="1"/>
            <a:r>
              <a:rPr lang="en-US" sz="2400" dirty="0"/>
              <a:t>Claudette </a:t>
            </a:r>
            <a:r>
              <a:rPr lang="en-US" sz="2400" dirty="0" err="1"/>
              <a:t>Delameter</a:t>
            </a:r>
            <a:r>
              <a:rPr lang="en-US" sz="2400" dirty="0"/>
              <a:t> (Albany State University)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Attendees of the First Meeting of </a:t>
            </a:r>
            <a:r>
              <a:rPr lang="en-US" dirty="0" smtClean="0"/>
              <a:t>NYSATA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 “Founding</a:t>
            </a:r>
            <a:r>
              <a:rPr lang="en-US" sz="2800" dirty="0"/>
              <a:t>” meeting </a:t>
            </a:r>
            <a:r>
              <a:rPr lang="en-US" sz="2800" dirty="0" smtClean="0"/>
              <a:t>Attendees </a:t>
            </a:r>
            <a:r>
              <a:rPr lang="en-US" sz="2800" dirty="0"/>
              <a:t>(</a:t>
            </a:r>
            <a:r>
              <a:rPr lang="en-US" sz="2800" dirty="0" smtClean="0"/>
              <a:t>continued)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Hollis Powers (Plattsburgh State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Peter </a:t>
            </a:r>
            <a:r>
              <a:rPr lang="en-US" sz="2400" dirty="0"/>
              <a:t>Farrell (Potsdam)</a:t>
            </a:r>
          </a:p>
          <a:p>
            <a:pPr lvl="1"/>
            <a:r>
              <a:rPr lang="en-US" sz="2400" dirty="0"/>
              <a:t>Robert Kane (Clarkson)</a:t>
            </a:r>
          </a:p>
          <a:p>
            <a:pPr lvl="1"/>
            <a:r>
              <a:rPr lang="en-US" sz="2400" dirty="0"/>
              <a:t>Tom Sheehan Jr (RPI)</a:t>
            </a:r>
          </a:p>
          <a:p>
            <a:pPr lvl="1"/>
            <a:r>
              <a:rPr lang="en-US" sz="2400" dirty="0"/>
              <a:t>Don Lowe (Syracuse)</a:t>
            </a:r>
          </a:p>
          <a:p>
            <a:pPr lvl="1"/>
            <a:r>
              <a:rPr lang="en-US" sz="2400" dirty="0"/>
              <a:t>David Bailey (Oneonta)</a:t>
            </a:r>
          </a:p>
        </p:txBody>
      </p:sp>
    </p:spTree>
    <p:extLst>
      <p:ext uri="{BB962C8B-B14F-4D97-AF65-F5344CB8AC3E}">
        <p14:creationId xmlns:p14="http://schemas.microsoft.com/office/powerpoint/2010/main" val="12301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Original Notes from NYSATA’s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</a:t>
            </a:r>
            <a:r>
              <a:rPr lang="en-US" dirty="0"/>
              <a:t>Meeting </a:t>
            </a:r>
          </a:p>
        </p:txBody>
      </p:sp>
      <p:pic>
        <p:nvPicPr>
          <p:cNvPr id="7" name="Content Placeholder 6" descr="C:\Users\trainer\Downloads\Picture1 (1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67748" y="1878667"/>
            <a:ext cx="4134404" cy="467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C:\Users\trainer\Downloads\Picture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40306" y="1983057"/>
            <a:ext cx="4385956" cy="455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4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4746</TotalTime>
  <Words>1431</Words>
  <Application>Microsoft Macintosh PowerPoint</Application>
  <PresentationFormat>Custom</PresentationFormat>
  <Paragraphs>204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Ion</vt:lpstr>
      <vt:lpstr>NYSATA  40 Year Anniversary &amp; Hall of Fame</vt:lpstr>
      <vt:lpstr>Early years of Athletic Training</vt:lpstr>
      <vt:lpstr>Early years of Athletic Training</vt:lpstr>
      <vt:lpstr>Origin of NYSATA</vt:lpstr>
      <vt:lpstr>NYS Athletic Training   Education Programs</vt:lpstr>
      <vt:lpstr>The First Meeting of NYSATA</vt:lpstr>
      <vt:lpstr>Attendees of the First Meeting of NYSATA</vt:lpstr>
      <vt:lpstr>Attendees of the First Meeting of NYSATA  </vt:lpstr>
      <vt:lpstr>Original Notes from NYSATA’s  First Meeting </vt:lpstr>
      <vt:lpstr>Need for NYS Regulation of ATs</vt:lpstr>
      <vt:lpstr>PowerPoint Presentation</vt:lpstr>
      <vt:lpstr>Need for NYS Regulation of ATs</vt:lpstr>
      <vt:lpstr>Need for NYS Regulation of ATs</vt:lpstr>
      <vt:lpstr>Need for NYS Regulation of ATs </vt:lpstr>
      <vt:lpstr>Need for NYS Regulation of ATs</vt:lpstr>
      <vt:lpstr>Pictures of original bill</vt:lpstr>
      <vt:lpstr>Need for NYS Regulation of ATCs</vt:lpstr>
      <vt:lpstr>NYS Regulation of ATs </vt:lpstr>
      <vt:lpstr>Passage of Athletic Training Bill</vt:lpstr>
      <vt:lpstr>The Annual NYSATA Meeting </vt:lpstr>
      <vt:lpstr>Empire State Games, New York State Athletic Trainers &amp; NYSATA</vt:lpstr>
      <vt:lpstr>Empire State Games  Opening Ceremony  </vt:lpstr>
      <vt:lpstr>Empire State Games </vt:lpstr>
      <vt:lpstr>Public Relations Efforts</vt:lpstr>
      <vt:lpstr>Public Relations Awards</vt:lpstr>
      <vt:lpstr>Continuing Efforts of the NYSATA</vt:lpstr>
      <vt:lpstr>Continuing Efforts of the NYSATA</vt:lpstr>
      <vt:lpstr>Governmental Affairs Committee Lobby Day 2012, Albany, NY</vt:lpstr>
      <vt:lpstr>Lobby Day 2015, Albany NY</vt:lpstr>
      <vt:lpstr>NATA Government Affairs  Award Winners</vt:lpstr>
      <vt:lpstr>NYS Athletic Training Bill</vt:lpstr>
      <vt:lpstr>Establishing the NYSATA Hall of Fame</vt:lpstr>
      <vt:lpstr>2002 Hall of Fame Dedication SUNY Buffalo</vt:lpstr>
      <vt:lpstr>2016 Hall of Fame Dedication SUNY Cortland </vt:lpstr>
      <vt:lpstr>NYSATA Hall of Fame Nominations</vt:lpstr>
      <vt:lpstr>NYSATA Hall of Fame</vt:lpstr>
      <vt:lpstr>NYSATA Hall of Fame Members</vt:lpstr>
      <vt:lpstr>A Big Thank You!!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NYSATA 40 Year Anniversary &amp; Hall of Fame Display</dc:title>
  <dc:creator>Matt</dc:creator>
  <cp:lastModifiedBy>Deanna Errico</cp:lastModifiedBy>
  <cp:revision>80</cp:revision>
  <dcterms:created xsi:type="dcterms:W3CDTF">2016-10-11T13:17:38Z</dcterms:created>
  <dcterms:modified xsi:type="dcterms:W3CDTF">2016-12-13T02:20:58Z</dcterms:modified>
</cp:coreProperties>
</file>